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94" r:id="rId2"/>
    <p:sldMasterId id="2147483836" r:id="rId3"/>
  </p:sldMasterIdLst>
  <p:notesMasterIdLst>
    <p:notesMasterId r:id="rId33"/>
  </p:notesMasterIdLst>
  <p:handoutMasterIdLst>
    <p:handoutMasterId r:id="rId34"/>
  </p:handoutMasterIdLst>
  <p:sldIdLst>
    <p:sldId id="256" r:id="rId4"/>
    <p:sldId id="2849" r:id="rId5"/>
    <p:sldId id="2855" r:id="rId6"/>
    <p:sldId id="2850" r:id="rId7"/>
    <p:sldId id="5295" r:id="rId8"/>
    <p:sldId id="5296" r:id="rId9"/>
    <p:sldId id="5297" r:id="rId10"/>
    <p:sldId id="5298" r:id="rId11"/>
    <p:sldId id="313" r:id="rId12"/>
    <p:sldId id="308" r:id="rId13"/>
    <p:sldId id="993" r:id="rId14"/>
    <p:sldId id="2857" r:id="rId15"/>
    <p:sldId id="397" r:id="rId16"/>
    <p:sldId id="1000" r:id="rId17"/>
    <p:sldId id="350" r:id="rId18"/>
    <p:sldId id="372" r:id="rId19"/>
    <p:sldId id="2851" r:id="rId20"/>
    <p:sldId id="348" r:id="rId21"/>
    <p:sldId id="2858" r:id="rId22"/>
    <p:sldId id="626" r:id="rId23"/>
    <p:sldId id="2860" r:id="rId24"/>
    <p:sldId id="2854" r:id="rId25"/>
    <p:sldId id="2852" r:id="rId26"/>
    <p:sldId id="2853" r:id="rId27"/>
    <p:sldId id="2859" r:id="rId28"/>
    <p:sldId id="2861" r:id="rId29"/>
    <p:sldId id="5294" r:id="rId30"/>
    <p:sldId id="5293" r:id="rId31"/>
    <p:sldId id="5292" r:id="rId3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n Richards" initials="" lastIdx="25" clrIdx="0"/>
  <p:cmAuthor id="1" name="Heather Stanton" initials="HS" lastIdx="3" clrIdx="1"/>
  <p:cmAuthor id="2" name="Gregory Thomas Williams" initials="GTW" lastIdx="6" clrIdx="2"/>
  <p:cmAuthor id="3" name="Alison Urton" initials="AU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9136"/>
    <a:srgbClr val="669933"/>
    <a:srgbClr val="24484A"/>
    <a:srgbClr val="70A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5FBDF-13FD-A84C-95EF-1026565088CC}" v="110" dt="2024-08-22T13:35:37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6327" autoAdjust="0"/>
  </p:normalViewPr>
  <p:slideViewPr>
    <p:cSldViewPr>
      <p:cViewPr varScale="1">
        <p:scale>
          <a:sx n="113" d="100"/>
          <a:sy n="113" d="100"/>
        </p:scale>
        <p:origin x="523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4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tman, Scott" userId="813777d0-7e71-4588-a0d8-ee38241a6af6" providerId="ADAL" clId="{94B5FBDF-13FD-A84C-95EF-1026565088CC}"/>
    <pc:docChg chg="custSel addSld delSld modSld sldOrd">
      <pc:chgData name="Bratman, Scott" userId="813777d0-7e71-4588-a0d8-ee38241a6af6" providerId="ADAL" clId="{94B5FBDF-13FD-A84C-95EF-1026565088CC}" dt="2024-08-22T13:39:35.525" v="353" actId="27636"/>
      <pc:docMkLst>
        <pc:docMk/>
      </pc:docMkLst>
      <pc:sldChg chg="modSp mod">
        <pc:chgData name="Bratman, Scott" userId="813777d0-7e71-4588-a0d8-ee38241a6af6" providerId="ADAL" clId="{94B5FBDF-13FD-A84C-95EF-1026565088CC}" dt="2024-08-22T13:38:55.462" v="294" actId="1036"/>
        <pc:sldMkLst>
          <pc:docMk/>
          <pc:sldMk cId="1682707555" sldId="256"/>
        </pc:sldMkLst>
        <pc:spChg chg="mod">
          <ac:chgData name="Bratman, Scott" userId="813777d0-7e71-4588-a0d8-ee38241a6af6" providerId="ADAL" clId="{94B5FBDF-13FD-A84C-95EF-1026565088CC}" dt="2024-08-22T13:38:55.462" v="294" actId="1036"/>
          <ac:spMkLst>
            <pc:docMk/>
            <pc:sldMk cId="1682707555" sldId="256"/>
            <ac:spMk id="4" creationId="{00000000-0000-0000-0000-000000000000}"/>
          </ac:spMkLst>
        </pc:spChg>
        <pc:spChg chg="mod">
          <ac:chgData name="Bratman, Scott" userId="813777d0-7e71-4588-a0d8-ee38241a6af6" providerId="ADAL" clId="{94B5FBDF-13FD-A84C-95EF-1026565088CC}" dt="2024-08-22T13:38:51.091" v="292" actId="1036"/>
          <ac:spMkLst>
            <pc:docMk/>
            <pc:sldMk cId="1682707555" sldId="256"/>
            <ac:spMk id="9" creationId="{00000000-0000-0000-0000-000000000000}"/>
          </ac:spMkLst>
        </pc:spChg>
      </pc:sldChg>
      <pc:sldChg chg="modSp mod">
        <pc:chgData name="Bratman, Scott" userId="813777d0-7e71-4588-a0d8-ee38241a6af6" providerId="ADAL" clId="{94B5FBDF-13FD-A84C-95EF-1026565088CC}" dt="2024-08-22T13:39:35.525" v="353" actId="27636"/>
        <pc:sldMkLst>
          <pc:docMk/>
          <pc:sldMk cId="1411049819" sldId="397"/>
        </pc:sldMkLst>
        <pc:spChg chg="mod">
          <ac:chgData name="Bratman, Scott" userId="813777d0-7e71-4588-a0d8-ee38241a6af6" providerId="ADAL" clId="{94B5FBDF-13FD-A84C-95EF-1026565088CC}" dt="2024-08-22T13:39:35.525" v="353" actId="27636"/>
          <ac:spMkLst>
            <pc:docMk/>
            <pc:sldMk cId="1411049819" sldId="397"/>
            <ac:spMk id="10" creationId="{00000000-0000-0000-0000-000000000000}"/>
          </ac:spMkLst>
        </pc:spChg>
      </pc:sldChg>
      <pc:sldChg chg="modSp mod">
        <pc:chgData name="Bratman, Scott" userId="813777d0-7e71-4588-a0d8-ee38241a6af6" providerId="ADAL" clId="{94B5FBDF-13FD-A84C-95EF-1026565088CC}" dt="2024-08-22T13:34:30.241" v="228" actId="20577"/>
        <pc:sldMkLst>
          <pc:docMk/>
          <pc:sldMk cId="2509365565" sldId="2855"/>
        </pc:sldMkLst>
        <pc:spChg chg="mod">
          <ac:chgData name="Bratman, Scott" userId="813777d0-7e71-4588-a0d8-ee38241a6af6" providerId="ADAL" clId="{94B5FBDF-13FD-A84C-95EF-1026565088CC}" dt="2024-08-22T13:34:30.241" v="228" actId="20577"/>
          <ac:spMkLst>
            <pc:docMk/>
            <pc:sldMk cId="2509365565" sldId="2855"/>
            <ac:spMk id="6" creationId="{BC8B6D01-0CAA-4950-A2A2-500C1D8156F3}"/>
          </ac:spMkLst>
        </pc:spChg>
      </pc:sldChg>
      <pc:sldChg chg="del">
        <pc:chgData name="Bratman, Scott" userId="813777d0-7e71-4588-a0d8-ee38241a6af6" providerId="ADAL" clId="{94B5FBDF-13FD-A84C-95EF-1026565088CC}" dt="2024-08-22T13:35:24.718" v="229" actId="2696"/>
        <pc:sldMkLst>
          <pc:docMk/>
          <pc:sldMk cId="2569788669" sldId="2857"/>
        </pc:sldMkLst>
      </pc:sldChg>
      <pc:sldChg chg="add">
        <pc:chgData name="Bratman, Scott" userId="813777d0-7e71-4588-a0d8-ee38241a6af6" providerId="ADAL" clId="{94B5FBDF-13FD-A84C-95EF-1026565088CC}" dt="2024-08-22T13:35:37.924" v="230"/>
        <pc:sldMkLst>
          <pc:docMk/>
          <pc:sldMk cId="3407129896" sldId="2857"/>
        </pc:sldMkLst>
      </pc:sldChg>
      <pc:sldChg chg="modSp mod">
        <pc:chgData name="Bratman, Scott" userId="813777d0-7e71-4588-a0d8-ee38241a6af6" providerId="ADAL" clId="{94B5FBDF-13FD-A84C-95EF-1026565088CC}" dt="2024-08-22T13:36:59.907" v="270" actId="20577"/>
        <pc:sldMkLst>
          <pc:docMk/>
          <pc:sldMk cId="3389559216" sldId="2859"/>
        </pc:sldMkLst>
        <pc:spChg chg="mod">
          <ac:chgData name="Bratman, Scott" userId="813777d0-7e71-4588-a0d8-ee38241a6af6" providerId="ADAL" clId="{94B5FBDF-13FD-A84C-95EF-1026565088CC}" dt="2024-08-22T13:36:59.907" v="270" actId="20577"/>
          <ac:spMkLst>
            <pc:docMk/>
            <pc:sldMk cId="3389559216" sldId="2859"/>
            <ac:spMk id="515075" creationId="{00000000-0000-0000-0000-000000000000}"/>
          </ac:spMkLst>
        </pc:spChg>
      </pc:sldChg>
      <pc:sldChg chg="modSp mod">
        <pc:chgData name="Bratman, Scott" userId="813777d0-7e71-4588-a0d8-ee38241a6af6" providerId="ADAL" clId="{94B5FBDF-13FD-A84C-95EF-1026565088CC}" dt="2024-08-21T19:00:37.359" v="54" actId="20577"/>
        <pc:sldMkLst>
          <pc:docMk/>
          <pc:sldMk cId="3186061681" sldId="5292"/>
        </pc:sldMkLst>
        <pc:spChg chg="mod">
          <ac:chgData name="Bratman, Scott" userId="813777d0-7e71-4588-a0d8-ee38241a6af6" providerId="ADAL" clId="{94B5FBDF-13FD-A84C-95EF-1026565088CC}" dt="2024-08-21T19:00:37.359" v="54" actId="20577"/>
          <ac:spMkLst>
            <pc:docMk/>
            <pc:sldMk cId="3186061681" sldId="5292"/>
            <ac:spMk id="515074" creationId="{00000000-0000-0000-0000-000000000000}"/>
          </ac:spMkLst>
        </pc:spChg>
      </pc:sldChg>
      <pc:sldChg chg="addSp delSp modSp mod ord">
        <pc:chgData name="Bratman, Scott" userId="813777d0-7e71-4588-a0d8-ee38241a6af6" providerId="ADAL" clId="{94B5FBDF-13FD-A84C-95EF-1026565088CC}" dt="2024-08-21T19:00:34.162" v="53" actId="20577"/>
        <pc:sldMkLst>
          <pc:docMk/>
          <pc:sldMk cId="867352691" sldId="5293"/>
        </pc:sldMkLst>
        <pc:spChg chg="mod">
          <ac:chgData name="Bratman, Scott" userId="813777d0-7e71-4588-a0d8-ee38241a6af6" providerId="ADAL" clId="{94B5FBDF-13FD-A84C-95EF-1026565088CC}" dt="2024-08-21T18:59:34.153" v="49" actId="1037"/>
          <ac:spMkLst>
            <pc:docMk/>
            <pc:sldMk cId="867352691" sldId="5293"/>
            <ac:spMk id="5" creationId="{A1BEB995-1FB1-50BE-CF8A-0B6738A34DC0}"/>
          </ac:spMkLst>
        </pc:spChg>
        <pc:spChg chg="add mod">
          <ac:chgData name="Bratman, Scott" userId="813777d0-7e71-4588-a0d8-ee38241a6af6" providerId="ADAL" clId="{94B5FBDF-13FD-A84C-95EF-1026565088CC}" dt="2024-08-21T18:59:50.383" v="51" actId="1036"/>
          <ac:spMkLst>
            <pc:docMk/>
            <pc:sldMk cId="867352691" sldId="5293"/>
            <ac:spMk id="6" creationId="{2881C96A-A72C-48FC-2927-A98CB3A0B8E4}"/>
          </ac:spMkLst>
        </pc:spChg>
        <pc:spChg chg="del">
          <ac:chgData name="Bratman, Scott" userId="813777d0-7e71-4588-a0d8-ee38241a6af6" providerId="ADAL" clId="{94B5FBDF-13FD-A84C-95EF-1026565088CC}" dt="2024-08-21T18:58:26.243" v="0" actId="478"/>
          <ac:spMkLst>
            <pc:docMk/>
            <pc:sldMk cId="867352691" sldId="5293"/>
            <ac:spMk id="7" creationId="{151FF2A1-6C2D-A15E-BC7A-B5A814117FF0}"/>
          </ac:spMkLst>
        </pc:spChg>
        <pc:spChg chg="del">
          <ac:chgData name="Bratman, Scott" userId="813777d0-7e71-4588-a0d8-ee38241a6af6" providerId="ADAL" clId="{94B5FBDF-13FD-A84C-95EF-1026565088CC}" dt="2024-08-21T18:58:26.243" v="0" actId="478"/>
          <ac:spMkLst>
            <pc:docMk/>
            <pc:sldMk cId="867352691" sldId="5293"/>
            <ac:spMk id="8" creationId="{80D8B77B-E7D6-FF7E-3259-11E454D8C2C5}"/>
          </ac:spMkLst>
        </pc:spChg>
        <pc:spChg chg="mod">
          <ac:chgData name="Bratman, Scott" userId="813777d0-7e71-4588-a0d8-ee38241a6af6" providerId="ADAL" clId="{94B5FBDF-13FD-A84C-95EF-1026565088CC}" dt="2024-08-21T19:00:34.162" v="53" actId="20577"/>
          <ac:spMkLst>
            <pc:docMk/>
            <pc:sldMk cId="867352691" sldId="5293"/>
            <ac:spMk id="515074" creationId="{00000000-0000-0000-0000-000000000000}"/>
          </ac:spMkLst>
        </pc:spChg>
        <pc:picChg chg="add mod">
          <ac:chgData name="Bratman, Scott" userId="813777d0-7e71-4588-a0d8-ee38241a6af6" providerId="ADAL" clId="{94B5FBDF-13FD-A84C-95EF-1026565088CC}" dt="2024-08-21T18:59:50.383" v="51" actId="1036"/>
          <ac:picMkLst>
            <pc:docMk/>
            <pc:sldMk cId="867352691" sldId="5293"/>
            <ac:picMk id="2" creationId="{D9020A82-CA13-565C-CBF2-D83315EBF9BF}"/>
          </ac:picMkLst>
        </pc:picChg>
        <pc:picChg chg="del">
          <ac:chgData name="Bratman, Scott" userId="813777d0-7e71-4588-a0d8-ee38241a6af6" providerId="ADAL" clId="{94B5FBDF-13FD-A84C-95EF-1026565088CC}" dt="2024-08-21T18:58:26.243" v="0" actId="478"/>
          <ac:picMkLst>
            <pc:docMk/>
            <pc:sldMk cId="867352691" sldId="5293"/>
            <ac:picMk id="3" creationId="{01FC3AFD-5C81-D7DB-A1B1-B1058AC6E69D}"/>
          </ac:picMkLst>
        </pc:picChg>
        <pc:picChg chg="del">
          <ac:chgData name="Bratman, Scott" userId="813777d0-7e71-4588-a0d8-ee38241a6af6" providerId="ADAL" clId="{94B5FBDF-13FD-A84C-95EF-1026565088CC}" dt="2024-08-21T18:58:26.243" v="0" actId="478"/>
          <ac:picMkLst>
            <pc:docMk/>
            <pc:sldMk cId="867352691" sldId="5293"/>
            <ac:picMk id="4" creationId="{06E61AEC-8B85-A941-4406-42A153EE380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ED8843-AB45-4D48-9BED-809584B69CCC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E4EFC9-13EB-42BC-A7AC-E0FFF0131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E962D4-3CFE-7F4B-BAF0-3ADA8E6CDA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AA9CEB-3694-D146-A99D-B5E91371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7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2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6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36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8618"/>
            <a:ext cx="6934200" cy="11017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914650"/>
            <a:ext cx="57150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25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0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9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84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42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94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64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62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36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14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6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6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2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90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71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22960"/>
            <a:ext cx="4032448" cy="39090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4120456" cy="39090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44154"/>
            <a:ext cx="8496300" cy="32937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1"/>
            <a:ext cx="8496944" cy="39065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472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4720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19136"/>
              </a:buClr>
              <a:defRPr/>
            </a:lvl1pPr>
            <a:lvl2pPr>
              <a:buClr>
                <a:srgbClr val="519136"/>
              </a:buClr>
              <a:defRPr/>
            </a:lvl2pPr>
            <a:lvl3pPr>
              <a:buClr>
                <a:srgbClr val="519136"/>
              </a:buClr>
              <a:defRPr/>
            </a:lvl3pPr>
            <a:lvl4pPr>
              <a:buClr>
                <a:srgbClr val="519136"/>
              </a:buClr>
              <a:defRPr/>
            </a:lvl4pPr>
            <a:lvl5pPr>
              <a:buClr>
                <a:srgbClr val="51913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828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  <p:extLst>
      <p:ext uri="{BB962C8B-B14F-4D97-AF65-F5344CB8AC3E}">
        <p14:creationId xmlns:p14="http://schemas.microsoft.com/office/powerpoint/2010/main" val="2715039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353452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44155"/>
            <a:ext cx="8496300" cy="3293770"/>
          </a:xfrm>
        </p:spPr>
        <p:txBody>
          <a:bodyPr/>
          <a:lstStyle/>
          <a:p>
            <a:r>
              <a:rPr lang="en-CA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3366872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3"/>
            <a:ext cx="8496944" cy="3906519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0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47200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47200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3"/>
            <a:ext cx="8496944" cy="3906519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47200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47200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93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2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0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73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475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082015" y="6259456"/>
            <a:ext cx="20793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rPr>
              <a:t>#</a:t>
            </a:r>
            <a:r>
              <a:rPr lang="en-US" sz="1050" b="1" dirty="0" err="1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rPr>
              <a:t>PathToCure</a:t>
            </a:r>
            <a:endParaRPr lang="en-US" sz="1050" b="1" dirty="0">
              <a:solidFill>
                <a:srgbClr val="FFFFFF"/>
              </a:solidFill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sz="1050" b="1" dirty="0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rPr>
              <a:t>#</a:t>
            </a:r>
            <a:r>
              <a:rPr lang="en-US" sz="1050" b="1" dirty="0" err="1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rPr>
              <a:t>ClinicalAcceleratorCRI</a:t>
            </a:r>
            <a:endParaRPr lang="en-US" sz="1050" b="1" dirty="0">
              <a:solidFill>
                <a:srgbClr val="FFFFFF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4230" y="273844"/>
            <a:ext cx="8060957" cy="348512"/>
          </a:xfrm>
          <a:prstGeom prst="rect">
            <a:avLst/>
          </a:prstGeom>
        </p:spPr>
        <p:txBody>
          <a:bodyPr/>
          <a:lstStyle>
            <a:lvl1pPr>
              <a:defRPr sz="1650" b="1" cap="all" baseline="0">
                <a:solidFill>
                  <a:schemeClr val="tx1"/>
                </a:solidFill>
                <a:latin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375F3-3655-3342-9D97-ADE86823D722}"/>
              </a:ext>
            </a:extLst>
          </p:cNvPr>
          <p:cNvSpPr txBox="1"/>
          <p:nvPr userDrawn="1"/>
        </p:nvSpPr>
        <p:spPr>
          <a:xfrm>
            <a:off x="7868716" y="4996781"/>
            <a:ext cx="19185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tx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 </a:t>
            </a:r>
            <a:fld id="{15623C9E-3252-994E-8826-0B0EED82501C}" type="slidenum">
              <a:rPr lang="en-US" sz="900" b="0" i="0" smtClean="0">
                <a:solidFill>
                  <a:schemeClr val="tx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‹#›</a:t>
            </a:fld>
            <a:endParaRPr lang="en-US" sz="900" b="0" i="0" dirty="0">
              <a:solidFill>
                <a:schemeClr val="tx1">
                  <a:lumMod val="50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857251"/>
            <a:ext cx="8229600" cy="37373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78787"/>
                </a:solidFill>
                <a:latin typeface="Avenir Heavy"/>
              </a:defRPr>
            </a:lvl1pPr>
            <a:lvl2pPr>
              <a:defRPr>
                <a:solidFill>
                  <a:srgbClr val="878787"/>
                </a:solidFill>
                <a:latin typeface="Avenir Heavy"/>
              </a:defRPr>
            </a:lvl2pPr>
            <a:lvl3pPr>
              <a:defRPr>
                <a:solidFill>
                  <a:srgbClr val="878787"/>
                </a:solidFill>
                <a:latin typeface="Avenir Heavy"/>
              </a:defRPr>
            </a:lvl3pPr>
            <a:lvl4pPr>
              <a:defRPr>
                <a:solidFill>
                  <a:srgbClr val="878787"/>
                </a:solidFill>
                <a:latin typeface="Avenir Heavy"/>
              </a:defRPr>
            </a:lvl4pPr>
            <a:lvl5pPr>
              <a:defRPr>
                <a:solidFill>
                  <a:srgbClr val="878787"/>
                </a:solidFill>
                <a:latin typeface="Avenir Heavy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73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15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9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buClr>
                <a:srgbClr val="519136"/>
              </a:buClr>
              <a:defRPr sz="2000"/>
            </a:lvl4pPr>
            <a:lvl5pPr>
              <a:buClr>
                <a:srgbClr val="51913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02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9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15"/>
            <a:ext cx="2804160" cy="809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8680"/>
            <a:ext cx="3429000" cy="4445271"/>
          </a:xfrm>
          <a:prstGeom prst="rect">
            <a:avLst/>
          </a:prstGeom>
        </p:spPr>
      </p:pic>
      <p:pic>
        <p:nvPicPr>
          <p:cNvPr id="8" name="Picture 2" descr="http://www.queensu.ca/mc_administrator/sites/default/files/assets/pages/QueensLogo_colou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70"/>
            <a:ext cx="1253353" cy="9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5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42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7.jp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29829"/>
            <a:ext cx="8610600" cy="594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00150"/>
            <a:ext cx="8610600" cy="326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4463986"/>
            <a:ext cx="2209800" cy="679514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60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519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6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8155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4463986"/>
            <a:ext cx="2209800" cy="679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98230"/>
            <a:ext cx="3326136" cy="4311920"/>
          </a:xfrm>
          <a:prstGeom prst="rect">
            <a:avLst/>
          </a:prstGeom>
        </p:spPr>
      </p:pic>
      <p:pic>
        <p:nvPicPr>
          <p:cNvPr id="10" name="Picture 2" descr="http://www.queensu.ca/mc_administrator/sites/default/files/assets/pages/QueensLogo_colour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70"/>
            <a:ext cx="1253353" cy="9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1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519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496944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25471"/>
            <a:ext cx="8496944" cy="390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672" r:id="rId11"/>
    <p:sldLayoutId id="2147483675" r:id="rId12"/>
    <p:sldLayoutId id="2147483677" r:id="rId13"/>
    <p:sldLayoutId id="2147483678" r:id="rId14"/>
    <p:sldLayoutId id="2147483679" r:id="rId15"/>
    <p:sldLayoutId id="2147483661" r:id="rId16"/>
    <p:sldLayoutId id="2147483662" r:id="rId17"/>
    <p:sldLayoutId id="2147483731" r:id="rId18"/>
    <p:sldLayoutId id="2147483743" r:id="rId19"/>
    <p:sldLayoutId id="2147483744" r:id="rId20"/>
    <p:sldLayoutId id="2147483914" r:id="rId21"/>
    <p:sldLayoutId id="2147483915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61963" indent="-234950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7388" indent="-225425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227013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1413" indent="-227013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03648" y="1059582"/>
            <a:ext cx="6336704" cy="17641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Workshop: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When is a Biomarker Ready for Use in a Clinical Trial</a:t>
            </a:r>
            <a:endParaRPr lang="en-CA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3568" y="2679762"/>
            <a:ext cx="7776864" cy="8280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2024 New Investigators Clinical Trial Course</a:t>
            </a:r>
          </a:p>
          <a:p>
            <a:pPr marL="0" indent="0">
              <a:buNone/>
            </a:pPr>
            <a:r>
              <a:rPr lang="en-US" sz="1900" dirty="0"/>
              <a:t>August 22, 2024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568" y="3777884"/>
            <a:ext cx="7776864" cy="810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600" dirty="0"/>
              <a:t>Scott Bratman, MD PhD</a:t>
            </a:r>
          </a:p>
          <a:p>
            <a:pPr marL="0" indent="0">
              <a:buNone/>
            </a:pPr>
            <a:r>
              <a:rPr lang="en-CA" sz="1600" dirty="0"/>
              <a:t>Tricia Cottrell, MD PhD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187624" y="1707654"/>
            <a:ext cx="7776864" cy="106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400" b="1" kern="1200">
                <a:solidFill>
                  <a:srgbClr val="51913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8270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-12395"/>
            <a:ext cx="6172200" cy="857250"/>
          </a:xfrm>
        </p:spPr>
        <p:txBody>
          <a:bodyPr>
            <a:normAutofit/>
          </a:bodyPr>
          <a:lstStyle/>
          <a:p>
            <a:r>
              <a:rPr lang="en-US" sz="3000" dirty="0"/>
              <a:t>Examples of Biomarkers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07378"/>
              </p:ext>
            </p:extLst>
          </p:nvPr>
        </p:nvGraphicFramePr>
        <p:xfrm>
          <a:off x="1681044" y="843558"/>
          <a:ext cx="5110291" cy="39605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572">
                <a:tc>
                  <a:txBody>
                    <a:bodyPr/>
                    <a:lstStyle/>
                    <a:p>
                      <a:r>
                        <a:rPr lang="en-US" sz="1400" dirty="0"/>
                        <a:t>Setting</a:t>
                      </a:r>
                    </a:p>
                  </a:txBody>
                  <a:tcPr marL="84518" marR="84518" marT="42259" marB="42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Biomarker</a:t>
                      </a:r>
                    </a:p>
                  </a:txBody>
                  <a:tcPr marL="84518" marR="84518" marT="42259" marB="422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699">
                <a:tc>
                  <a:txBody>
                    <a:bodyPr/>
                    <a:lstStyle/>
                    <a:p>
                      <a:r>
                        <a:rPr lang="en-US" sz="1400" dirty="0"/>
                        <a:t>Risk</a:t>
                      </a:r>
                      <a:r>
                        <a:rPr lang="en-US" sz="1400" baseline="0" dirty="0"/>
                        <a:t> of developing cancer</a:t>
                      </a:r>
                      <a:endParaRPr lang="en-US" sz="1400" dirty="0"/>
                    </a:p>
                  </a:txBody>
                  <a:tcPr marL="84518" marR="84518" marT="42259" marB="42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BRCA carrier</a:t>
                      </a:r>
                    </a:p>
                    <a:p>
                      <a:r>
                        <a:rPr lang="en-US" sz="1400" dirty="0"/>
                        <a:t>Clonal hematopoiesis</a:t>
                      </a:r>
                    </a:p>
                  </a:txBody>
                  <a:tcPr marL="84518" marR="84518" marT="42259" marB="422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72">
                <a:tc>
                  <a:txBody>
                    <a:bodyPr/>
                    <a:lstStyle/>
                    <a:p>
                      <a:r>
                        <a:rPr lang="en-US" sz="1400" dirty="0"/>
                        <a:t>Early</a:t>
                      </a:r>
                      <a:r>
                        <a:rPr lang="en-US" sz="1400" baseline="0" dirty="0"/>
                        <a:t> detection &amp; diagnosis</a:t>
                      </a:r>
                      <a:endParaRPr lang="en-US" sz="1400" dirty="0"/>
                    </a:p>
                  </a:txBody>
                  <a:tcPr marL="84518" marR="84518" marT="42259" marB="42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Cologuard</a:t>
                      </a:r>
                    </a:p>
                  </a:txBody>
                  <a:tcPr marL="84518" marR="84518" marT="42259" marB="422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160">
                <a:tc>
                  <a:txBody>
                    <a:bodyPr/>
                    <a:lstStyle/>
                    <a:p>
                      <a:r>
                        <a:rPr lang="en-US" sz="1400" dirty="0"/>
                        <a:t>Prognosis</a:t>
                      </a:r>
                    </a:p>
                  </a:txBody>
                  <a:tcPr marL="84518" marR="84518" marT="42259" marB="42259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Oncotype Dx</a:t>
                      </a:r>
                    </a:p>
                    <a:p>
                      <a:r>
                        <a:rPr lang="en-US" sz="1400" baseline="0" dirty="0"/>
                        <a:t>Circulating tumor cells</a:t>
                      </a:r>
                    </a:p>
                    <a:p>
                      <a:r>
                        <a:rPr lang="en-US" sz="1400" baseline="0" dirty="0"/>
                        <a:t>HPV in head &amp; neck ca</a:t>
                      </a:r>
                      <a:endParaRPr lang="en-US" sz="1400" dirty="0"/>
                    </a:p>
                  </a:txBody>
                  <a:tcPr marL="84518" marR="84518" marT="42259" marB="422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61">
                <a:tc>
                  <a:txBody>
                    <a:bodyPr/>
                    <a:lstStyle/>
                    <a:p>
                      <a:r>
                        <a:rPr lang="en-US" sz="1400" dirty="0"/>
                        <a:t>Predictive of treatment benefit or harm</a:t>
                      </a:r>
                    </a:p>
                  </a:txBody>
                  <a:tcPr marL="84518" marR="84518" marT="42259" marB="42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</a:t>
                      </a:r>
                      <a:r>
                        <a:rPr lang="en-US" sz="1400" baseline="0" dirty="0"/>
                        <a:t>/PR</a:t>
                      </a:r>
                    </a:p>
                    <a:p>
                      <a:r>
                        <a:rPr lang="en-US" sz="1400" baseline="0" dirty="0"/>
                        <a:t>HER2</a:t>
                      </a:r>
                    </a:p>
                    <a:p>
                      <a:r>
                        <a:rPr lang="en-US" sz="1400" baseline="0" dirty="0"/>
                        <a:t>ARv7</a:t>
                      </a:r>
                    </a:p>
                    <a:p>
                      <a:r>
                        <a:rPr lang="en-US" sz="1400" baseline="0" dirty="0"/>
                        <a:t>WT KRAS</a:t>
                      </a:r>
                      <a:endParaRPr lang="en-US" sz="1400" dirty="0"/>
                    </a:p>
                  </a:txBody>
                  <a:tcPr marL="84518" marR="84518" marT="42259" marB="422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699">
                <a:tc>
                  <a:txBody>
                    <a:bodyPr/>
                    <a:lstStyle/>
                    <a:p>
                      <a:r>
                        <a:rPr lang="en-US" sz="1400" dirty="0"/>
                        <a:t>Monitor</a:t>
                      </a:r>
                      <a:r>
                        <a:rPr lang="en-US" sz="1400" baseline="0" dirty="0"/>
                        <a:t> disease burden</a:t>
                      </a:r>
                      <a:endParaRPr lang="en-US" sz="1400" dirty="0"/>
                    </a:p>
                  </a:txBody>
                  <a:tcPr marL="84518" marR="84518" marT="42259" marB="42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PSA</a:t>
                      </a:r>
                    </a:p>
                    <a:p>
                      <a:r>
                        <a:rPr lang="en-US" sz="1400" dirty="0" err="1"/>
                        <a:t>ctDNA</a:t>
                      </a:r>
                      <a:endParaRPr lang="en-US" sz="1400" dirty="0"/>
                    </a:p>
                  </a:txBody>
                  <a:tcPr marL="84518" marR="84518" marT="42259" marB="422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61">
                <a:tc>
                  <a:txBody>
                    <a:bodyPr/>
                    <a:lstStyle/>
                    <a:p>
                      <a:r>
                        <a:rPr lang="en-US" sz="1400" dirty="0"/>
                        <a:t>Surrogate endpoint for efficacy</a:t>
                      </a:r>
                    </a:p>
                  </a:txBody>
                  <a:tcPr marL="84518" marR="84518" marT="42259" marB="42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PET</a:t>
                      </a:r>
                    </a:p>
                    <a:p>
                      <a:r>
                        <a:rPr lang="en-US" sz="1400" dirty="0"/>
                        <a:t>PSA</a:t>
                      </a:r>
                    </a:p>
                  </a:txBody>
                  <a:tcPr marL="84518" marR="84518" marT="42259" marB="422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913680" y="1995686"/>
            <a:ext cx="754664" cy="2808460"/>
            <a:chOff x="7084491" y="3192341"/>
            <a:chExt cx="1006219" cy="2833790"/>
          </a:xfrm>
        </p:grpSpPr>
        <p:sp>
          <p:nvSpPr>
            <p:cNvPr id="8" name="Right Brace 7"/>
            <p:cNvSpPr/>
            <p:nvPr/>
          </p:nvSpPr>
          <p:spPr>
            <a:xfrm>
              <a:off x="7084491" y="3192341"/>
              <a:ext cx="419476" cy="283379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6462507" y="4380174"/>
              <a:ext cx="27639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Therapeutic Biomarkers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0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1764473" y="1230153"/>
            <a:ext cx="2326058" cy="1477328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376092"/>
                </a:solidFill>
                <a:latin typeface="Arial" charset="0"/>
              </a:rPr>
              <a:t>Tissues</a:t>
            </a:r>
          </a:p>
          <a:p>
            <a:pPr algn="ctr"/>
            <a:r>
              <a:rPr lang="en-US" sz="1050" dirty="0">
                <a:solidFill>
                  <a:srgbClr val="7F7F7F"/>
                </a:solidFill>
                <a:latin typeface="Arial" charset="0"/>
              </a:rPr>
              <a:t>(Normal &amp; Malignant)</a:t>
            </a:r>
          </a:p>
          <a:p>
            <a:pPr algn="ctr"/>
            <a:endParaRPr lang="en-US" sz="1050" dirty="0">
              <a:solidFill>
                <a:srgbClr val="7F7F7F"/>
              </a:solidFill>
              <a:latin typeface="Arial" charset="0"/>
            </a:endParaRPr>
          </a:p>
          <a:p>
            <a:pPr algn="ctr"/>
            <a:r>
              <a:rPr lang="en-US" sz="1200" b="1" dirty="0">
                <a:solidFill>
                  <a:srgbClr val="376092"/>
                </a:solidFill>
                <a:latin typeface="Arial" charset="0"/>
              </a:rPr>
              <a:t>Biofluids</a:t>
            </a:r>
          </a:p>
          <a:p>
            <a:pPr algn="ctr"/>
            <a:r>
              <a:rPr lang="en-US" sz="1050" dirty="0">
                <a:solidFill>
                  <a:srgbClr val="7F7F7F"/>
                </a:solidFill>
                <a:latin typeface="Arial" charset="0"/>
              </a:rPr>
              <a:t>(Blood, Urine, etc.)</a:t>
            </a:r>
            <a:endParaRPr lang="en-US" sz="1200" b="1" dirty="0">
              <a:solidFill>
                <a:srgbClr val="376092"/>
              </a:solidFill>
              <a:latin typeface="Arial" charset="0"/>
            </a:endParaRPr>
          </a:p>
          <a:p>
            <a:pPr algn="ctr"/>
            <a:endParaRPr lang="en-US" sz="1200" b="1" dirty="0">
              <a:solidFill>
                <a:srgbClr val="376092"/>
              </a:solidFill>
              <a:latin typeface="Arial" charset="0"/>
            </a:endParaRPr>
          </a:p>
          <a:p>
            <a:pPr algn="ctr"/>
            <a:r>
              <a:rPr lang="en-US" sz="1200" b="1" dirty="0">
                <a:solidFill>
                  <a:srgbClr val="376092"/>
                </a:solidFill>
                <a:latin typeface="Arial" charset="0"/>
              </a:rPr>
              <a:t>Imaging</a:t>
            </a:r>
          </a:p>
          <a:p>
            <a:pPr algn="ctr"/>
            <a:r>
              <a:rPr lang="en-US" sz="1050" dirty="0">
                <a:solidFill>
                  <a:srgbClr val="7F7F7F"/>
                </a:solidFill>
                <a:latin typeface="Arial" charset="0"/>
              </a:rPr>
              <a:t>(Anatomic, Functional, etc.)</a:t>
            </a:r>
            <a:endParaRPr lang="en-US" sz="1050" b="1" dirty="0">
              <a:solidFill>
                <a:srgbClr val="376092"/>
              </a:solidFill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4391" y="212238"/>
            <a:ext cx="6375752" cy="64293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A Renaissance of Biomarker Research</a:t>
            </a:r>
            <a:endParaRPr lang="en-US" i="1" dirty="0">
              <a:cs typeface="Calibri" panose="020F0502020204030204" pitchFamily="34" charset="0"/>
            </a:endParaRP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FC9CDBC5-1F2F-144A-8C1F-12688F265106}"/>
              </a:ext>
            </a:extLst>
          </p:cNvPr>
          <p:cNvSpPr/>
          <p:nvPr/>
        </p:nvSpPr>
        <p:spPr>
          <a:xfrm>
            <a:off x="4394659" y="2139047"/>
            <a:ext cx="515216" cy="30340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B966F5-6637-2D48-B319-85DB06984D24}"/>
              </a:ext>
            </a:extLst>
          </p:cNvPr>
          <p:cNvSpPr/>
          <p:nvPr/>
        </p:nvSpPr>
        <p:spPr>
          <a:xfrm rot="16200000">
            <a:off x="1131769" y="1745317"/>
            <a:ext cx="9653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rgbClr val="376092"/>
                </a:solidFill>
                <a:latin typeface="Arial" charset="0"/>
              </a:rPr>
              <a:t>MEDIUM</a:t>
            </a:r>
            <a:endParaRPr lang="en-US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BBD987-D74C-8A40-B6FD-321764B90664}"/>
              </a:ext>
            </a:extLst>
          </p:cNvPr>
          <p:cNvSpPr/>
          <p:nvPr/>
        </p:nvSpPr>
        <p:spPr>
          <a:xfrm rot="16200000">
            <a:off x="2634764" y="3520920"/>
            <a:ext cx="12442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rgbClr val="376092"/>
                </a:solidFill>
                <a:latin typeface="Arial" charset="0"/>
              </a:rPr>
              <a:t>ENABLERS</a:t>
            </a:r>
            <a:endParaRPr lang="en-US" sz="150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3A30F1B-3D53-1749-80BA-AF23559CA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933" y="1230153"/>
            <a:ext cx="2538329" cy="1477328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 err="1">
                <a:solidFill>
                  <a:srgbClr val="376092"/>
                </a:solidFill>
                <a:latin typeface="Arial" charset="0"/>
              </a:rPr>
              <a:t>Tumour</a:t>
            </a:r>
            <a:r>
              <a:rPr lang="en-US" sz="1200" b="1" dirty="0">
                <a:solidFill>
                  <a:srgbClr val="376092"/>
                </a:solidFill>
                <a:latin typeface="Arial" charset="0"/>
              </a:rPr>
              <a:t> Cells</a:t>
            </a:r>
          </a:p>
          <a:p>
            <a:pPr algn="ctr"/>
            <a:r>
              <a:rPr lang="en-US" sz="1050" dirty="0">
                <a:solidFill>
                  <a:srgbClr val="7F7F7F"/>
                </a:solidFill>
                <a:latin typeface="Arial" charset="0"/>
              </a:rPr>
              <a:t>(Primary &amp; metastasis)</a:t>
            </a:r>
          </a:p>
          <a:p>
            <a:pPr algn="ctr"/>
            <a:endParaRPr lang="en-US" sz="1050" dirty="0">
              <a:solidFill>
                <a:srgbClr val="7F7F7F"/>
              </a:solidFill>
              <a:latin typeface="Arial" charset="0"/>
            </a:endParaRPr>
          </a:p>
          <a:p>
            <a:pPr algn="ctr"/>
            <a:r>
              <a:rPr lang="en-US" sz="1200" b="1" dirty="0">
                <a:solidFill>
                  <a:srgbClr val="376092"/>
                </a:solidFill>
                <a:latin typeface="Arial" charset="0"/>
              </a:rPr>
              <a:t>Host (Normal) Cells</a:t>
            </a:r>
          </a:p>
          <a:p>
            <a:pPr algn="ctr"/>
            <a:r>
              <a:rPr lang="en-US" sz="1050" dirty="0">
                <a:solidFill>
                  <a:srgbClr val="7F7F7F"/>
                </a:solidFill>
                <a:latin typeface="Arial" charset="0"/>
              </a:rPr>
              <a:t>(Healthy tissues)</a:t>
            </a:r>
            <a:endParaRPr lang="en-US" sz="1200" b="1" dirty="0">
              <a:solidFill>
                <a:srgbClr val="376092"/>
              </a:solidFill>
              <a:latin typeface="Arial" charset="0"/>
            </a:endParaRPr>
          </a:p>
          <a:p>
            <a:pPr algn="ctr"/>
            <a:endParaRPr lang="en-US" sz="1200" b="1" dirty="0">
              <a:solidFill>
                <a:srgbClr val="376092"/>
              </a:solidFill>
              <a:latin typeface="Arial" charset="0"/>
            </a:endParaRPr>
          </a:p>
          <a:p>
            <a:pPr algn="ctr"/>
            <a:r>
              <a:rPr lang="en-US" sz="1200" b="1" dirty="0" err="1">
                <a:solidFill>
                  <a:srgbClr val="376092"/>
                </a:solidFill>
                <a:latin typeface="Arial" charset="0"/>
              </a:rPr>
              <a:t>Tumour</a:t>
            </a:r>
            <a:r>
              <a:rPr lang="en-US" sz="1200" b="1" dirty="0">
                <a:solidFill>
                  <a:srgbClr val="376092"/>
                </a:solidFill>
                <a:latin typeface="Arial" charset="0"/>
              </a:rPr>
              <a:t> Microenvironment</a:t>
            </a:r>
          </a:p>
          <a:p>
            <a:pPr algn="ctr"/>
            <a:r>
              <a:rPr lang="en-US" sz="1050" dirty="0">
                <a:solidFill>
                  <a:srgbClr val="7F7F7F"/>
                </a:solidFill>
                <a:latin typeface="Arial" charset="0"/>
              </a:rPr>
              <a:t>(Vasculature, immune infiltrates, etc.)</a:t>
            </a:r>
            <a:endParaRPr lang="en-US" sz="1050" b="1" dirty="0">
              <a:solidFill>
                <a:srgbClr val="376092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9156E-F2E4-244F-848B-32B507714AD3}"/>
              </a:ext>
            </a:extLst>
          </p:cNvPr>
          <p:cNvSpPr/>
          <p:nvPr/>
        </p:nvSpPr>
        <p:spPr>
          <a:xfrm rot="16200000">
            <a:off x="4668770" y="1745317"/>
            <a:ext cx="10086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rgbClr val="376092"/>
                </a:solidFill>
                <a:latin typeface="Arial" charset="0"/>
              </a:rPr>
              <a:t>SOURCE</a:t>
            </a:r>
            <a:endParaRPr lang="en-US" sz="1500" dirty="0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3340A344-93F3-E948-BE55-2320A46C4B7C}"/>
              </a:ext>
            </a:extLst>
          </p:cNvPr>
          <p:cNvSpPr/>
          <p:nvPr/>
        </p:nvSpPr>
        <p:spPr>
          <a:xfrm rot="19026507">
            <a:off x="4600392" y="2497866"/>
            <a:ext cx="515214" cy="303405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73F4EC0E-9FAE-464C-AC0D-5B10C48B96D9}"/>
              </a:ext>
            </a:extLst>
          </p:cNvPr>
          <p:cNvSpPr/>
          <p:nvPr/>
        </p:nvSpPr>
        <p:spPr>
          <a:xfrm rot="2573493" flipV="1">
            <a:off x="4190581" y="2497867"/>
            <a:ext cx="515216" cy="30340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348F7F9-BA48-234E-98CD-761E04DF5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930" y="2943839"/>
            <a:ext cx="2538329" cy="1454244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376092"/>
                </a:solidFill>
                <a:latin typeface="Arial" charset="0"/>
              </a:rPr>
              <a:t>New Technologies</a:t>
            </a:r>
          </a:p>
          <a:p>
            <a:pPr algn="ctr"/>
            <a:r>
              <a:rPr lang="en-US" sz="1050" dirty="0">
                <a:solidFill>
                  <a:srgbClr val="7F7F7F"/>
                </a:solidFill>
                <a:latin typeface="Arial" charset="0"/>
              </a:rPr>
              <a:t>(DNA sequencing, etc.)</a:t>
            </a:r>
            <a:endParaRPr lang="en-US" sz="1200" b="1" dirty="0">
              <a:solidFill>
                <a:srgbClr val="376092"/>
              </a:solidFill>
              <a:latin typeface="Arial" charset="0"/>
            </a:endParaRPr>
          </a:p>
          <a:p>
            <a:pPr algn="ctr"/>
            <a:endParaRPr lang="en-US" sz="1050" b="1" dirty="0">
              <a:solidFill>
                <a:srgbClr val="376092"/>
              </a:solidFill>
              <a:latin typeface="Arial" charset="0"/>
            </a:endParaRPr>
          </a:p>
          <a:p>
            <a:pPr algn="ctr"/>
            <a:r>
              <a:rPr lang="en-US" sz="1200" b="1" dirty="0">
                <a:solidFill>
                  <a:srgbClr val="376092"/>
                </a:solidFill>
                <a:latin typeface="Arial" charset="0"/>
              </a:rPr>
              <a:t>Clinical Trials</a:t>
            </a:r>
          </a:p>
          <a:p>
            <a:pPr algn="ctr"/>
            <a:r>
              <a:rPr lang="en-US" sz="1050" dirty="0">
                <a:solidFill>
                  <a:srgbClr val="7F7F7F"/>
                </a:solidFill>
                <a:latin typeface="Arial" charset="0"/>
              </a:rPr>
              <a:t>(Improved infrastructure)</a:t>
            </a:r>
          </a:p>
          <a:p>
            <a:pPr algn="ctr"/>
            <a:endParaRPr lang="en-US" sz="1050" dirty="0">
              <a:solidFill>
                <a:srgbClr val="7F7F7F"/>
              </a:solidFill>
              <a:latin typeface="Arial" charset="0"/>
            </a:endParaRPr>
          </a:p>
          <a:p>
            <a:pPr algn="ctr"/>
            <a:r>
              <a:rPr lang="en-US" sz="1200" b="1" dirty="0">
                <a:solidFill>
                  <a:srgbClr val="376092"/>
                </a:solidFill>
                <a:latin typeface="Arial" charset="0"/>
              </a:rPr>
              <a:t>Relevant Endpoints</a:t>
            </a:r>
          </a:p>
          <a:p>
            <a:pPr algn="ctr"/>
            <a:r>
              <a:rPr lang="en-US" sz="1050" dirty="0">
                <a:solidFill>
                  <a:srgbClr val="7F7F7F"/>
                </a:solidFill>
                <a:latin typeface="Arial" charset="0"/>
              </a:rPr>
              <a:t>(Efficacy, toxicity, QOL, cost, etc.)</a:t>
            </a:r>
            <a:endParaRPr lang="en-US" sz="1050" b="1" dirty="0">
              <a:solidFill>
                <a:srgbClr val="3760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8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411480"/>
          </a:xfrm>
        </p:spPr>
        <p:txBody>
          <a:bodyPr/>
          <a:lstStyle/>
          <a:p>
            <a:r>
              <a:rPr lang="en-US" sz="3000" dirty="0"/>
              <a:t>Biomarker Discovery Framework for Clinical Research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3D51242-F194-D51A-BC9D-87466B93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771550"/>
            <a:ext cx="5358928" cy="40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4B837-E145-77D6-F74E-C0A83ADC731C}"/>
              </a:ext>
            </a:extLst>
          </p:cNvPr>
          <p:cNvSpPr txBox="1"/>
          <p:nvPr/>
        </p:nvSpPr>
        <p:spPr>
          <a:xfrm>
            <a:off x="4899080" y="4808467"/>
            <a:ext cx="4065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Perez-Gracia et al., 2017, Cancer Treatment Reviews, 53:79-97</a:t>
            </a:r>
          </a:p>
        </p:txBody>
      </p:sp>
    </p:spTree>
    <p:extLst>
      <p:ext uri="{BB962C8B-B14F-4D97-AF65-F5344CB8AC3E}">
        <p14:creationId xmlns:p14="http://schemas.microsoft.com/office/powerpoint/2010/main" val="340712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80" descr="nrclino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18" y="1419622"/>
            <a:ext cx="7374964" cy="26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5796136" y="4799021"/>
            <a:ext cx="3178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Collisson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E. A.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2012)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Nat. Rev. Clin. Oncol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60200" y="205979"/>
            <a:ext cx="6823601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5191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Multi-Omics for Biomarker Discovery</a:t>
            </a:r>
            <a:endParaRPr lang="en-US" sz="3600" i="1" dirty="0">
              <a:solidFill>
                <a:srgbClr val="5191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4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6156176" y="4799021"/>
            <a:ext cx="3250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Gohill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2021)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Nat. Rev. Clin. Oncol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60200" y="205979"/>
            <a:ext cx="6823601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5191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Profiling of Individual Cells</a:t>
            </a:r>
            <a:endParaRPr lang="en-US" sz="3600" i="1" dirty="0">
              <a:solidFill>
                <a:srgbClr val="5191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D7FE3DAC-EB21-7E4F-0D1E-CAFA66D3D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85"/>
          <a:stretch/>
        </p:blipFill>
        <p:spPr bwMode="auto">
          <a:xfrm>
            <a:off x="2123728" y="843558"/>
            <a:ext cx="4608512" cy="38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4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05979"/>
            <a:ext cx="7920880" cy="857250"/>
          </a:xfrm>
        </p:spPr>
        <p:txBody>
          <a:bodyPr>
            <a:normAutofit/>
          </a:bodyPr>
          <a:lstStyle/>
          <a:p>
            <a:r>
              <a:rPr lang="en-US" dirty="0"/>
              <a:t>Blood-based (“Liquid Biopsy) Biomarkers</a:t>
            </a:r>
            <a:endParaRPr lang="en-US" sz="3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4B7B4-6461-8046-A265-798045AF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00174"/>
            <a:ext cx="7212561" cy="2467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CEF6FC-E924-E4F7-04BD-9577A13F8DEA}"/>
              </a:ext>
            </a:extLst>
          </p:cNvPr>
          <p:cNvSpPr/>
          <p:nvPr/>
        </p:nvSpPr>
        <p:spPr>
          <a:xfrm>
            <a:off x="5004048" y="4799021"/>
            <a:ext cx="4003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Michino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Lok, Bratman et al. IJROBP 2020; 107(5),873-886</a:t>
            </a:r>
            <a:endParaRPr lang="en-US" sz="12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1016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7584" y="987574"/>
            <a:ext cx="73448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1" u="sng" dirty="0"/>
              <a:t>Prognostic biomarker</a:t>
            </a:r>
            <a:r>
              <a:rPr lang="en-US" sz="1500" dirty="0"/>
              <a:t>: provides information on </a:t>
            </a:r>
            <a:r>
              <a:rPr lang="en-US" sz="1500" i="1" dirty="0"/>
              <a:t>the likely course of the cancer disease in an untreated/similarly treated individual(s)</a:t>
            </a:r>
            <a:r>
              <a:rPr lang="en-US" sz="1500" dirty="0"/>
              <a:t>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93193" y="1657712"/>
            <a:ext cx="760478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1" u="sng" dirty="0"/>
              <a:t>Predictive biomarker:</a:t>
            </a:r>
            <a:r>
              <a:rPr lang="en-US" sz="1500" b="1" dirty="0"/>
              <a:t> </a:t>
            </a:r>
            <a:r>
              <a:rPr lang="en-US" sz="1500" dirty="0"/>
              <a:t>can be used to </a:t>
            </a:r>
            <a:r>
              <a:rPr lang="en-US" sz="1500" i="1" dirty="0"/>
              <a:t>identify subpopulations of patients who are most likely to respond to a given therapy. 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380" y="205979"/>
            <a:ext cx="6565241" cy="857250"/>
          </a:xfrm>
        </p:spPr>
        <p:txBody>
          <a:bodyPr>
            <a:normAutofit/>
          </a:bodyPr>
          <a:lstStyle/>
          <a:p>
            <a:r>
              <a:rPr lang="en-US" dirty="0"/>
              <a:t>Prognostic </a:t>
            </a:r>
            <a:r>
              <a:rPr lang="en-US" dirty="0" err="1"/>
              <a:t>vs</a:t>
            </a:r>
            <a:r>
              <a:rPr lang="en-US" dirty="0"/>
              <a:t> Predictive Biomarkers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857" y="2562306"/>
            <a:ext cx="4834926" cy="180964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E61D5A9-764E-094E-A587-0B6DAB139396}"/>
              </a:ext>
            </a:extLst>
          </p:cNvPr>
          <p:cNvCxnSpPr>
            <a:cxnSpLocks/>
          </p:cNvCxnSpPr>
          <p:nvPr/>
        </p:nvCxnSpPr>
        <p:spPr>
          <a:xfrm flipH="1">
            <a:off x="2921771" y="2890841"/>
            <a:ext cx="221979" cy="25144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21475E-B1B5-5E4A-AC06-20200EE798F5}"/>
              </a:ext>
            </a:extLst>
          </p:cNvPr>
          <p:cNvCxnSpPr>
            <a:cxnSpLocks/>
          </p:cNvCxnSpPr>
          <p:nvPr/>
        </p:nvCxnSpPr>
        <p:spPr>
          <a:xfrm flipH="1">
            <a:off x="2699792" y="2649784"/>
            <a:ext cx="443958" cy="1041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D77A65-CA07-3845-A44E-C145A3026882}"/>
              </a:ext>
            </a:extLst>
          </p:cNvPr>
          <p:cNvSpPr txBox="1"/>
          <p:nvPr/>
        </p:nvSpPr>
        <p:spPr>
          <a:xfrm>
            <a:off x="3122032" y="2491605"/>
            <a:ext cx="12458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Test treatment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F511F-7A5E-864F-A603-059489380E02}"/>
              </a:ext>
            </a:extLst>
          </p:cNvPr>
          <p:cNvSpPr txBox="1"/>
          <p:nvPr/>
        </p:nvSpPr>
        <p:spPr>
          <a:xfrm>
            <a:off x="3131840" y="2715766"/>
            <a:ext cx="8535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Standard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9BB1C-75A0-4419-769B-D4F7BA3BCEA3}"/>
              </a:ext>
            </a:extLst>
          </p:cNvPr>
          <p:cNvSpPr txBox="1"/>
          <p:nvPr/>
        </p:nvSpPr>
        <p:spPr>
          <a:xfrm>
            <a:off x="6876256" y="4810563"/>
            <a:ext cx="2004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Sensors; 2012,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:8966-8986</a:t>
            </a:r>
          </a:p>
        </p:txBody>
      </p:sp>
    </p:spTree>
    <p:extLst>
      <p:ext uri="{BB962C8B-B14F-4D97-AF65-F5344CB8AC3E}">
        <p14:creationId xmlns:p14="http://schemas.microsoft.com/office/powerpoint/2010/main" val="193995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05979"/>
            <a:ext cx="8640960" cy="857250"/>
          </a:xfrm>
        </p:spPr>
        <p:txBody>
          <a:bodyPr>
            <a:normAutofit/>
          </a:bodyPr>
          <a:lstStyle/>
          <a:p>
            <a:r>
              <a:rPr lang="en-US" sz="3000" dirty="0"/>
              <a:t>Pharmacodynamic Biomarkers &amp; Surrogate Endpoints</a:t>
            </a:r>
            <a:endParaRPr lang="en-US" sz="30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72E5FF-1C29-5B56-56D8-7F867A2EA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/>
          <a:stretch/>
        </p:blipFill>
        <p:spPr bwMode="auto">
          <a:xfrm>
            <a:off x="1907704" y="2211710"/>
            <a:ext cx="5222230" cy="18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9BFE8-C868-6AE1-C230-3561F6DBFD6F}"/>
              </a:ext>
            </a:extLst>
          </p:cNvPr>
          <p:cNvSpPr txBox="1"/>
          <p:nvPr/>
        </p:nvSpPr>
        <p:spPr>
          <a:xfrm>
            <a:off x="2105910" y="1491630"/>
            <a:ext cx="2058576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Pharmacodynamic</a:t>
            </a:r>
          </a:p>
          <a:p>
            <a:pPr algn="ctr"/>
            <a:r>
              <a:rPr lang="en-US" b="1" dirty="0"/>
              <a:t>Biomarker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CDF98-73BC-8820-97F3-E2B82DFEB7C7}"/>
              </a:ext>
            </a:extLst>
          </p:cNvPr>
          <p:cNvSpPr txBox="1"/>
          <p:nvPr/>
        </p:nvSpPr>
        <p:spPr>
          <a:xfrm>
            <a:off x="5292971" y="1491630"/>
            <a:ext cx="117359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Surrogate</a:t>
            </a:r>
          </a:p>
          <a:p>
            <a:pPr algn="ctr"/>
            <a:r>
              <a:rPr lang="en-US" b="1" dirty="0"/>
              <a:t>Endpoint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A0490-1865-FF07-6D46-D70A4DDB33E7}"/>
              </a:ext>
            </a:extLst>
          </p:cNvPr>
          <p:cNvSpPr txBox="1"/>
          <p:nvPr/>
        </p:nvSpPr>
        <p:spPr>
          <a:xfrm>
            <a:off x="6876256" y="4810563"/>
            <a:ext cx="2004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Sensors; 2012,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:8966-8986</a:t>
            </a:r>
          </a:p>
        </p:txBody>
      </p:sp>
    </p:spTree>
    <p:extLst>
      <p:ext uri="{BB962C8B-B14F-4D97-AF65-F5344CB8AC3E}">
        <p14:creationId xmlns:p14="http://schemas.microsoft.com/office/powerpoint/2010/main" val="200506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200" y="205979"/>
            <a:ext cx="6823601" cy="857250"/>
          </a:xfrm>
        </p:spPr>
        <p:txBody>
          <a:bodyPr>
            <a:normAutofit/>
          </a:bodyPr>
          <a:lstStyle/>
          <a:p>
            <a:r>
              <a:rPr lang="en-US" dirty="0"/>
              <a:t>Path to Validation of Biomarkers</a:t>
            </a:r>
            <a:endParaRPr lang="en-US" i="1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00151"/>
            <a:ext cx="8208912" cy="3394472"/>
          </a:xfrm>
        </p:spPr>
        <p:txBody>
          <a:bodyPr>
            <a:normAutofit/>
          </a:bodyPr>
          <a:lstStyle/>
          <a:p>
            <a:r>
              <a:rPr lang="en-US" sz="2100" b="1" dirty="0"/>
              <a:t>Analytical validation</a:t>
            </a:r>
          </a:p>
          <a:p>
            <a:pPr lvl="1"/>
            <a:r>
              <a:rPr lang="en-US" sz="1800" dirty="0"/>
              <a:t>Compare to gold standard to determine repeatability, accuracy, robustness, etc.</a:t>
            </a:r>
          </a:p>
          <a:p>
            <a:r>
              <a:rPr lang="en-US" sz="2100" b="1" dirty="0"/>
              <a:t>Clinical validation</a:t>
            </a:r>
          </a:p>
          <a:p>
            <a:pPr lvl="1"/>
            <a:r>
              <a:rPr lang="en-US" sz="1800" dirty="0"/>
              <a:t>What are the associations of the biomarker with clinical endpoints (e.g., survival, toxicity, etc.)</a:t>
            </a:r>
          </a:p>
          <a:p>
            <a:r>
              <a:rPr lang="en-US" sz="2100" b="1" dirty="0"/>
              <a:t>Clinical utility</a:t>
            </a:r>
          </a:p>
          <a:p>
            <a:pPr lvl="1"/>
            <a:r>
              <a:rPr lang="en-US" sz="1800" dirty="0"/>
              <a:t>Does use of the biomarker result in patient or societal benefits</a:t>
            </a:r>
          </a:p>
          <a:p>
            <a:pPr lvl="1"/>
            <a:r>
              <a:rPr lang="en-US" sz="1800" dirty="0"/>
              <a:t>Depends on clinical context/use of the biomarker</a:t>
            </a:r>
          </a:p>
        </p:txBody>
      </p:sp>
    </p:spTree>
    <p:extLst>
      <p:ext uri="{BB962C8B-B14F-4D97-AF65-F5344CB8AC3E}">
        <p14:creationId xmlns:p14="http://schemas.microsoft.com/office/powerpoint/2010/main" val="294775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ve phases of biomarker development depicted as a pyramid with a wide foundation for phase 1 at the bottom and a tiny triangle at the top for phase 5, with phases 2–4 (inclusive) betwixt.">
            <a:extLst>
              <a:ext uri="{FF2B5EF4-FFF2-40B4-BE49-F238E27FC236}">
                <a16:creationId xmlns:a16="http://schemas.microsoft.com/office/drawing/2014/main" id="{324A06D8-C2C6-77A1-DD66-9FB4929FD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5020"/>
            <a:ext cx="4320480" cy="40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98156-AC0A-CB99-5971-6B7F7956D975}"/>
              </a:ext>
            </a:extLst>
          </p:cNvPr>
          <p:cNvSpPr txBox="1"/>
          <p:nvPr/>
        </p:nvSpPr>
        <p:spPr>
          <a:xfrm>
            <a:off x="7380312" y="4810563"/>
            <a:ext cx="118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Edrn.nci.nih.gov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205979"/>
            <a:ext cx="9289034" cy="637579"/>
          </a:xfrm>
        </p:spPr>
        <p:txBody>
          <a:bodyPr>
            <a:noAutofit/>
          </a:bodyPr>
          <a:lstStyle/>
          <a:p>
            <a:r>
              <a:rPr lang="en-US" sz="2700" dirty="0"/>
              <a:t>Validation of Early Detection Biomarkers: Five-Phase Approach</a:t>
            </a:r>
            <a:endParaRPr 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283900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C3CD-8ED0-7122-052E-A36A3B25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– Bratman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8B6D01-0CAA-4950-A2A2-500C1D81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787"/>
            <a:ext cx="8301659" cy="3454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Employment Relationships:</a:t>
            </a:r>
          </a:p>
          <a:p>
            <a:r>
              <a:rPr lang="en-US" sz="1500" dirty="0"/>
              <a:t>University Health Network: Staff Radiation Oncologist – Clinician-Scientist</a:t>
            </a:r>
          </a:p>
          <a:p>
            <a:r>
              <a:rPr lang="en-US" sz="1500" dirty="0"/>
              <a:t>Adela: Co-Founder and Chief Innovation Officer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Consulting or Advisory Board/Speaker/Faculty/Research/Honoraria:</a:t>
            </a:r>
          </a:p>
          <a:p>
            <a:r>
              <a:rPr lang="en-US" sz="1500" dirty="0"/>
              <a:t>EMD Serono: Advisory Board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Ownerships/Investments/Intellectual Property:</a:t>
            </a:r>
          </a:p>
          <a:p>
            <a:r>
              <a:rPr lang="en-US" sz="1500" dirty="0"/>
              <a:t>Adela: Licensed patents, stock</a:t>
            </a:r>
          </a:p>
          <a:p>
            <a:r>
              <a:rPr lang="en-US" sz="1500" dirty="0"/>
              <a:t>Roche: Licensed patent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881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496944" cy="641246"/>
          </a:xfrm>
        </p:spPr>
        <p:txBody>
          <a:bodyPr>
            <a:noAutofit/>
          </a:bodyPr>
          <a:lstStyle/>
          <a:p>
            <a:r>
              <a:rPr lang="en-US" dirty="0"/>
              <a:t>Biomarkers in 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75605"/>
            <a:ext cx="8208912" cy="3486349"/>
          </a:xfrm>
        </p:spPr>
        <p:txBody>
          <a:bodyPr>
            <a:normAutofit/>
          </a:bodyPr>
          <a:lstStyle/>
          <a:p>
            <a:r>
              <a:rPr lang="en-US" dirty="0"/>
              <a:t>Phase 1 studies:</a:t>
            </a:r>
          </a:p>
          <a:p>
            <a:pPr lvl="1"/>
            <a:r>
              <a:rPr lang="en-US" dirty="0"/>
              <a:t>Pharmacodynamics biomarkers (usually exploratory)</a:t>
            </a:r>
          </a:p>
          <a:p>
            <a:endParaRPr lang="en-US" dirty="0"/>
          </a:p>
          <a:p>
            <a:r>
              <a:rPr lang="en-US" dirty="0"/>
              <a:t>Phase 2/3 studies:</a:t>
            </a:r>
          </a:p>
          <a:p>
            <a:pPr lvl="1"/>
            <a:r>
              <a:rPr lang="en-US" dirty="0"/>
              <a:t>Exploratory vs. Integrated vs Integral</a:t>
            </a:r>
          </a:p>
          <a:p>
            <a:pPr lvl="1"/>
            <a:r>
              <a:rPr lang="en-US" dirty="0"/>
              <a:t>Mandatory vs Optional</a:t>
            </a:r>
          </a:p>
        </p:txBody>
      </p:sp>
    </p:spTree>
    <p:extLst>
      <p:ext uri="{BB962C8B-B14F-4D97-AF65-F5344CB8AC3E}">
        <p14:creationId xmlns:p14="http://schemas.microsoft.com/office/powerpoint/2010/main" val="3682361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496944" cy="641246"/>
          </a:xfrm>
        </p:spPr>
        <p:txBody>
          <a:bodyPr>
            <a:noAutofit/>
          </a:bodyPr>
          <a:lstStyle/>
          <a:p>
            <a:r>
              <a:rPr lang="en-US" sz="3000" dirty="0"/>
              <a:t>Prospective Designs to Demonstrate Biomarker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03597"/>
            <a:ext cx="8208912" cy="3558357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dirty="0"/>
              <a:t>Target selection (enrichment) designs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Biomarker by treatment interaction designs (biomarker stratified design)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Biomarker-strategy designs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Adaptive designs</a:t>
            </a:r>
          </a:p>
        </p:txBody>
      </p:sp>
    </p:spTree>
    <p:extLst>
      <p:ext uri="{BB962C8B-B14F-4D97-AF65-F5344CB8AC3E}">
        <p14:creationId xmlns:p14="http://schemas.microsoft.com/office/powerpoint/2010/main" val="305155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05979"/>
            <a:ext cx="8640960" cy="857250"/>
          </a:xfrm>
        </p:spPr>
        <p:txBody>
          <a:bodyPr>
            <a:normAutofit/>
          </a:bodyPr>
          <a:lstStyle/>
          <a:p>
            <a:r>
              <a:rPr lang="en-US" dirty="0"/>
              <a:t>Enrichment designs</a:t>
            </a:r>
            <a:endParaRPr lang="en-US" i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BC66028-4D1C-D3E0-9318-33CDC5FA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606"/>
            <a:ext cx="7776864" cy="30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616074-3E6B-0AA8-A7E1-D579BF19383A}"/>
              </a:ext>
            </a:extLst>
          </p:cNvPr>
          <p:cNvSpPr txBox="1"/>
          <p:nvPr/>
        </p:nvSpPr>
        <p:spPr>
          <a:xfrm>
            <a:off x="6876256" y="4810563"/>
            <a:ext cx="2004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Sensors; 2012,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:8966-8986</a:t>
            </a:r>
          </a:p>
        </p:txBody>
      </p:sp>
    </p:spTree>
    <p:extLst>
      <p:ext uri="{BB962C8B-B14F-4D97-AF65-F5344CB8AC3E}">
        <p14:creationId xmlns:p14="http://schemas.microsoft.com/office/powerpoint/2010/main" val="1733841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05979"/>
            <a:ext cx="8640960" cy="857250"/>
          </a:xfrm>
        </p:spPr>
        <p:txBody>
          <a:bodyPr>
            <a:normAutofit/>
          </a:bodyPr>
          <a:lstStyle/>
          <a:p>
            <a:r>
              <a:rPr lang="en-US" dirty="0"/>
              <a:t>Biomarker by treatment interaction design</a:t>
            </a:r>
            <a:endParaRPr lang="en-US" i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D3AAC6-3FFE-5905-AA68-4366906C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9582"/>
            <a:ext cx="5904658" cy="33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A136CF-E5D4-6DD9-84FD-A9D4BCBAAFAF}"/>
              </a:ext>
            </a:extLst>
          </p:cNvPr>
          <p:cNvSpPr txBox="1"/>
          <p:nvPr/>
        </p:nvSpPr>
        <p:spPr>
          <a:xfrm>
            <a:off x="6876256" y="4810563"/>
            <a:ext cx="2004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Sensors; 2012,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:8966-8986</a:t>
            </a:r>
          </a:p>
        </p:txBody>
      </p:sp>
    </p:spTree>
    <p:extLst>
      <p:ext uri="{BB962C8B-B14F-4D97-AF65-F5344CB8AC3E}">
        <p14:creationId xmlns:p14="http://schemas.microsoft.com/office/powerpoint/2010/main" val="58987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05979"/>
            <a:ext cx="8640960" cy="857250"/>
          </a:xfrm>
        </p:spPr>
        <p:txBody>
          <a:bodyPr>
            <a:normAutofit/>
          </a:bodyPr>
          <a:lstStyle/>
          <a:p>
            <a:r>
              <a:rPr lang="en-US" dirty="0"/>
              <a:t>Biomarker-strategy designs</a:t>
            </a:r>
            <a:endParaRPr lang="en-US" i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9FDCA24-EEEB-1F9F-BCBC-F95567AA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3076"/>
            <a:ext cx="7056784" cy="32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92A6C4-813A-F329-D890-4A473CD29AFF}"/>
              </a:ext>
            </a:extLst>
          </p:cNvPr>
          <p:cNvSpPr txBox="1"/>
          <p:nvPr/>
        </p:nvSpPr>
        <p:spPr>
          <a:xfrm>
            <a:off x="6876256" y="4810563"/>
            <a:ext cx="2004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Sensors; 2012,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:8966-8986</a:t>
            </a:r>
          </a:p>
        </p:txBody>
      </p:sp>
    </p:spTree>
    <p:extLst>
      <p:ext uri="{BB962C8B-B14F-4D97-AF65-F5344CB8AC3E}">
        <p14:creationId xmlns:p14="http://schemas.microsoft.com/office/powerpoint/2010/main" val="355326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05979"/>
            <a:ext cx="8496944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&amp; Limitations of Biomarkers in Clinical Trials</a:t>
            </a:r>
            <a:endParaRPr lang="en-US" i="1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48" y="1347614"/>
            <a:ext cx="8532440" cy="3394472"/>
          </a:xfrm>
        </p:spPr>
        <p:txBody>
          <a:bodyPr>
            <a:normAutofit/>
          </a:bodyPr>
          <a:lstStyle/>
          <a:p>
            <a:r>
              <a:rPr lang="en-US" sz="2000" dirty="0"/>
              <a:t>Inappropriate study design (e.g., insufficient numbers, lack of relevant data)</a:t>
            </a:r>
          </a:p>
          <a:p>
            <a:r>
              <a:rPr lang="en-US" sz="2000" dirty="0"/>
              <a:t>Inappropriate study execution (e.g., poor SOPs, variable collection)</a:t>
            </a:r>
          </a:p>
          <a:p>
            <a:r>
              <a:rPr lang="en-US" sz="2000" dirty="0"/>
              <a:t>Loss of pragmatism in clinical trial design (drag on accrual, etc.)</a:t>
            </a:r>
          </a:p>
          <a:p>
            <a:r>
              <a:rPr lang="en-US" sz="2000" dirty="0"/>
              <a:t>Cost and complexity of sample collection and storage</a:t>
            </a:r>
          </a:p>
          <a:p>
            <a:r>
              <a:rPr lang="en-US" sz="2000" dirty="0"/>
              <a:t>Longevity of samples in storage</a:t>
            </a:r>
          </a:p>
          <a:p>
            <a:r>
              <a:rPr lang="en-US" sz="2000" dirty="0"/>
              <a:t>Robustness of techniques across labs</a:t>
            </a:r>
          </a:p>
          <a:p>
            <a:r>
              <a:rPr lang="en-US" sz="2000" dirty="0"/>
              <a:t>Turn-around-time required for results</a:t>
            </a:r>
          </a:p>
        </p:txBody>
      </p:sp>
    </p:spTree>
    <p:extLst>
      <p:ext uri="{BB962C8B-B14F-4D97-AF65-F5344CB8AC3E}">
        <p14:creationId xmlns:p14="http://schemas.microsoft.com/office/powerpoint/2010/main" val="3389559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23678"/>
            <a:ext cx="8496944" cy="857250"/>
          </a:xfrm>
        </p:spPr>
        <p:txBody>
          <a:bodyPr>
            <a:normAutofit/>
          </a:bodyPr>
          <a:lstStyle/>
          <a:p>
            <a:r>
              <a:rPr lang="en-US" dirty="0"/>
              <a:t>Case Studies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383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05979"/>
            <a:ext cx="8496944" cy="857250"/>
          </a:xfrm>
        </p:spPr>
        <p:txBody>
          <a:bodyPr>
            <a:normAutofit/>
          </a:bodyPr>
          <a:lstStyle/>
          <a:p>
            <a:r>
              <a:rPr lang="en-US" dirty="0"/>
              <a:t>Case Study 1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44267-78F7-DA2F-3B08-DB90E0618BE0}"/>
              </a:ext>
            </a:extLst>
          </p:cNvPr>
          <p:cNvSpPr txBox="1"/>
          <p:nvPr/>
        </p:nvSpPr>
        <p:spPr>
          <a:xfrm>
            <a:off x="5940152" y="4838114"/>
            <a:ext cx="3015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Liu FF,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Fyles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T, et al. JCO 2015;33(18):2035-40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8157B-408D-C706-3D81-C960692C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9543"/>
            <a:ext cx="3168351" cy="2135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2BC241-53EF-9B35-C89C-80A6EA6CDA3F}"/>
              </a:ext>
            </a:extLst>
          </p:cNvPr>
          <p:cNvSpPr txBox="1"/>
          <p:nvPr/>
        </p:nvSpPr>
        <p:spPr>
          <a:xfrm>
            <a:off x="1089917" y="1203598"/>
            <a:ext cx="316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T1N0 Luminal A Breast Cancer</a:t>
            </a:r>
            <a:endParaRPr lang="en-US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35AFA-D92E-97BF-7612-50EB1B52A0B6}"/>
              </a:ext>
            </a:extLst>
          </p:cNvPr>
          <p:cNvSpPr/>
          <p:nvPr/>
        </p:nvSpPr>
        <p:spPr>
          <a:xfrm>
            <a:off x="899593" y="1572936"/>
            <a:ext cx="189208" cy="264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48A43-3C09-D4D8-F012-E2D1C2B43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119" y="1671651"/>
            <a:ext cx="3168352" cy="2124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D8C65-260D-8FF0-0812-D198743CBC5E}"/>
              </a:ext>
            </a:extLst>
          </p:cNvPr>
          <p:cNvSpPr txBox="1"/>
          <p:nvPr/>
        </p:nvSpPr>
        <p:spPr>
          <a:xfrm>
            <a:off x="5258318" y="1203598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T1N0 HER2+ and TNBC</a:t>
            </a:r>
            <a:endParaRPr lang="en-US" sz="1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262A63-D425-F31D-D360-0FB1A43FFFEE}"/>
              </a:ext>
            </a:extLst>
          </p:cNvPr>
          <p:cNvSpPr/>
          <p:nvPr/>
        </p:nvSpPr>
        <p:spPr>
          <a:xfrm>
            <a:off x="4788024" y="1581455"/>
            <a:ext cx="189208" cy="264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18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05979"/>
            <a:ext cx="8496944" cy="857250"/>
          </a:xfrm>
        </p:spPr>
        <p:txBody>
          <a:bodyPr>
            <a:normAutofit/>
          </a:bodyPr>
          <a:lstStyle/>
          <a:p>
            <a:r>
              <a:rPr lang="en-US" dirty="0"/>
              <a:t>Case Study 2</a:t>
            </a:r>
            <a:endParaRPr lang="en-US" i="1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1BEB995-1FB1-50BE-CF8A-0B6738A3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799021"/>
            <a:ext cx="35838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 Engl J Med; 2004, 350:2461-2470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9020A82-CA13-565C-CBF2-D83315EB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9233"/>
            <a:ext cx="3583867" cy="25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1C96A-A72C-48FC-2927-A98CB3A0B8E4}"/>
              </a:ext>
            </a:extLst>
          </p:cNvPr>
          <p:cNvSpPr txBox="1"/>
          <p:nvPr/>
        </p:nvSpPr>
        <p:spPr>
          <a:xfrm>
            <a:off x="2495021" y="1254904"/>
            <a:ext cx="415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Post-Treatment Plasma EBV DNA in NPC</a:t>
            </a:r>
          </a:p>
        </p:txBody>
      </p:sp>
    </p:spTree>
    <p:extLst>
      <p:ext uri="{BB962C8B-B14F-4D97-AF65-F5344CB8AC3E}">
        <p14:creationId xmlns:p14="http://schemas.microsoft.com/office/powerpoint/2010/main" val="867352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05979"/>
            <a:ext cx="8496944" cy="857250"/>
          </a:xfrm>
        </p:spPr>
        <p:txBody>
          <a:bodyPr>
            <a:normAutofit/>
          </a:bodyPr>
          <a:lstStyle/>
          <a:p>
            <a:r>
              <a:rPr lang="en-US" dirty="0"/>
              <a:t>Case Study 3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83208-B66E-FF5A-63A5-56E6837C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25" y="1484664"/>
            <a:ext cx="4609655" cy="2664093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1BEB995-1FB1-50BE-CF8A-0B6738A3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483" y="4803998"/>
            <a:ext cx="19760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Kim,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Sharabi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et al, CCR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05A05-2148-FB58-7B5E-28D2DA4F87A5}"/>
              </a:ext>
            </a:extLst>
          </p:cNvPr>
          <p:cNvSpPr txBox="1"/>
          <p:nvPr/>
        </p:nvSpPr>
        <p:spPr>
          <a:xfrm>
            <a:off x="2611655" y="1275606"/>
            <a:ext cx="4233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Infiltrating CD19+ B cells in HPV+ HNSCC</a:t>
            </a:r>
          </a:p>
        </p:txBody>
      </p:sp>
    </p:spTree>
    <p:extLst>
      <p:ext uri="{BB962C8B-B14F-4D97-AF65-F5344CB8AC3E}">
        <p14:creationId xmlns:p14="http://schemas.microsoft.com/office/powerpoint/2010/main" val="318606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C3CD-8ED0-7122-052E-A36A3B25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– Cottrell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8B6D01-0CAA-4950-A2A2-500C1D81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787"/>
            <a:ext cx="8301659" cy="3454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50936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BD19-FB28-D27F-E21B-3E5575EA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11510"/>
            <a:ext cx="8496944" cy="41148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F43A3-FB80-F96C-8296-C4DF4DA15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87" y="1347614"/>
            <a:ext cx="8496944" cy="2826399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DFB"/>
                </a:highlight>
                <a:cs typeface="Calibri" panose="020F0502020204030204" pitchFamily="34" charset="0"/>
              </a:rPr>
              <a:t>1. Describe the approval process for drugs and biomarkers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2400" b="0" i="0" dirty="0">
              <a:solidFill>
                <a:srgbClr val="000000"/>
              </a:solidFill>
              <a:effectLst/>
              <a:highlight>
                <a:srgbClr val="FFFDFB"/>
              </a:highlight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DFB"/>
                </a:highlight>
                <a:cs typeface="Calibri" panose="020F0502020204030204" pitchFamily="34" charset="0"/>
              </a:rPr>
              <a:t>2. Discuss how clinical trial design impacts the adoption of biomarkers in clinical practice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2400" b="0" i="0" dirty="0">
              <a:solidFill>
                <a:srgbClr val="000000"/>
              </a:solidFill>
              <a:effectLst/>
              <a:highlight>
                <a:srgbClr val="FFFDFB"/>
              </a:highlight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DFB"/>
                </a:highlight>
                <a:cs typeface="Calibri" panose="020F0502020204030204" pitchFamily="34" charset="0"/>
              </a:rPr>
              <a:t>3. List key features of biomarker assessment that can impact their use in a clinical trial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2400" b="0" i="0" dirty="0">
              <a:solidFill>
                <a:srgbClr val="000000"/>
              </a:solidFill>
              <a:effectLst/>
              <a:highlight>
                <a:srgbClr val="FFFDFB"/>
              </a:highligh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2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23678"/>
            <a:ext cx="8496944" cy="857250"/>
          </a:xfrm>
        </p:spPr>
        <p:txBody>
          <a:bodyPr>
            <a:normAutofit/>
          </a:bodyPr>
          <a:lstStyle/>
          <a:p>
            <a:r>
              <a:rPr lang="en-US" dirty="0"/>
              <a:t>Case Studies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2352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05979"/>
            <a:ext cx="8496944" cy="857250"/>
          </a:xfrm>
        </p:spPr>
        <p:txBody>
          <a:bodyPr>
            <a:normAutofit/>
          </a:bodyPr>
          <a:lstStyle/>
          <a:p>
            <a:r>
              <a:rPr lang="en-US" dirty="0"/>
              <a:t>Case Study 1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44267-78F7-DA2F-3B08-DB90E0618BE0}"/>
              </a:ext>
            </a:extLst>
          </p:cNvPr>
          <p:cNvSpPr txBox="1"/>
          <p:nvPr/>
        </p:nvSpPr>
        <p:spPr>
          <a:xfrm>
            <a:off x="5940152" y="4838114"/>
            <a:ext cx="3015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Liu FF,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Fyles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T, et al. JCO 2015;33(18):2035-40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8157B-408D-C706-3D81-C960692C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9543"/>
            <a:ext cx="3168351" cy="2135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2BC241-53EF-9B35-C89C-80A6EA6CDA3F}"/>
              </a:ext>
            </a:extLst>
          </p:cNvPr>
          <p:cNvSpPr txBox="1"/>
          <p:nvPr/>
        </p:nvSpPr>
        <p:spPr>
          <a:xfrm>
            <a:off x="1089917" y="1203598"/>
            <a:ext cx="316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T1N0 Luminal A Breast Cancer</a:t>
            </a:r>
            <a:endParaRPr lang="en-US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35AFA-D92E-97BF-7612-50EB1B52A0B6}"/>
              </a:ext>
            </a:extLst>
          </p:cNvPr>
          <p:cNvSpPr/>
          <p:nvPr/>
        </p:nvSpPr>
        <p:spPr>
          <a:xfrm>
            <a:off x="899593" y="1572936"/>
            <a:ext cx="189208" cy="264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48A43-3C09-D4D8-F012-E2D1C2B43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119" y="1671651"/>
            <a:ext cx="3168352" cy="2124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D8C65-260D-8FF0-0812-D198743CBC5E}"/>
              </a:ext>
            </a:extLst>
          </p:cNvPr>
          <p:cNvSpPr txBox="1"/>
          <p:nvPr/>
        </p:nvSpPr>
        <p:spPr>
          <a:xfrm>
            <a:off x="5258318" y="1203598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T1N0 HER2+ and TNBC</a:t>
            </a:r>
            <a:endParaRPr lang="en-US" sz="1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262A63-D425-F31D-D360-0FB1A43FFFEE}"/>
              </a:ext>
            </a:extLst>
          </p:cNvPr>
          <p:cNvSpPr/>
          <p:nvPr/>
        </p:nvSpPr>
        <p:spPr>
          <a:xfrm>
            <a:off x="4788024" y="1581455"/>
            <a:ext cx="189208" cy="264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1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05979"/>
            <a:ext cx="8496944" cy="857250"/>
          </a:xfrm>
        </p:spPr>
        <p:txBody>
          <a:bodyPr>
            <a:normAutofit/>
          </a:bodyPr>
          <a:lstStyle/>
          <a:p>
            <a:r>
              <a:rPr lang="en-US" dirty="0"/>
              <a:t>Case Study 2</a:t>
            </a:r>
            <a:endParaRPr lang="en-US" i="1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1BEB995-1FB1-50BE-CF8A-0B6738A3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799021"/>
            <a:ext cx="35838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 Engl J Med; 2004, 350:2461-2470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9020A82-CA13-565C-CBF2-D83315EB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9233"/>
            <a:ext cx="3583867" cy="25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1C96A-A72C-48FC-2927-A98CB3A0B8E4}"/>
              </a:ext>
            </a:extLst>
          </p:cNvPr>
          <p:cNvSpPr txBox="1"/>
          <p:nvPr/>
        </p:nvSpPr>
        <p:spPr>
          <a:xfrm>
            <a:off x="2495021" y="1254904"/>
            <a:ext cx="415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Post-Treatment Plasma EBV DNA in NPC</a:t>
            </a:r>
          </a:p>
        </p:txBody>
      </p:sp>
    </p:spTree>
    <p:extLst>
      <p:ext uri="{BB962C8B-B14F-4D97-AF65-F5344CB8AC3E}">
        <p14:creationId xmlns:p14="http://schemas.microsoft.com/office/powerpoint/2010/main" val="2249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05979"/>
            <a:ext cx="8496944" cy="857250"/>
          </a:xfrm>
        </p:spPr>
        <p:txBody>
          <a:bodyPr>
            <a:normAutofit/>
          </a:bodyPr>
          <a:lstStyle/>
          <a:p>
            <a:r>
              <a:rPr lang="en-US" dirty="0"/>
              <a:t>Case Study 3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83208-B66E-FF5A-63A5-56E6837C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25" y="1484664"/>
            <a:ext cx="4609655" cy="2664093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1BEB995-1FB1-50BE-CF8A-0B6738A3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483" y="4803998"/>
            <a:ext cx="19760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Kim,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Sharabi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et al, CCR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05A05-2148-FB58-7B5E-28D2DA4F87A5}"/>
              </a:ext>
            </a:extLst>
          </p:cNvPr>
          <p:cNvSpPr txBox="1"/>
          <p:nvPr/>
        </p:nvSpPr>
        <p:spPr>
          <a:xfrm>
            <a:off x="2611655" y="1275606"/>
            <a:ext cx="4233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Infiltrating CD19+ B cells in HPV+ HNSCC</a:t>
            </a:r>
          </a:p>
        </p:txBody>
      </p:sp>
    </p:spTree>
    <p:extLst>
      <p:ext uri="{BB962C8B-B14F-4D97-AF65-F5344CB8AC3E}">
        <p14:creationId xmlns:p14="http://schemas.microsoft.com/office/powerpoint/2010/main" val="413220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496944" cy="569238"/>
          </a:xfrm>
        </p:spPr>
        <p:txBody>
          <a:bodyPr/>
          <a:lstStyle/>
          <a:p>
            <a:r>
              <a:rPr lang="en-US" dirty="0"/>
              <a:t>“Biomarker” vs “Assay” vs “Test”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8856984" cy="3600400"/>
          </a:xfrm>
        </p:spPr>
        <p:txBody>
          <a:bodyPr>
            <a:normAutofit/>
          </a:bodyPr>
          <a:lstStyle/>
          <a:p>
            <a:pPr>
              <a:lnSpc>
                <a:spcPts val="2550"/>
              </a:lnSpc>
              <a:spcBef>
                <a:spcPts val="1950"/>
              </a:spcBef>
            </a:pPr>
            <a:r>
              <a:rPr lang="en-US" sz="2400" u="sng" dirty="0"/>
              <a:t>Biomarker</a:t>
            </a:r>
            <a:r>
              <a:rPr lang="en-US" sz="2400" dirty="0"/>
              <a:t>: Characteristic that is objectively measured as an indicator of a biologic processes or a responses to a therapeutic intervention </a:t>
            </a:r>
          </a:p>
          <a:p>
            <a:pPr>
              <a:lnSpc>
                <a:spcPts val="2550"/>
              </a:lnSpc>
              <a:spcBef>
                <a:spcPts val="1950"/>
              </a:spcBef>
            </a:pPr>
            <a:r>
              <a:rPr lang="en-US" sz="2400" u="sng" dirty="0"/>
              <a:t>Assay</a:t>
            </a:r>
            <a:r>
              <a:rPr lang="en-US" sz="2400" dirty="0"/>
              <a:t>: Method for determining the presence or quantity of a component </a:t>
            </a:r>
          </a:p>
          <a:p>
            <a:pPr>
              <a:lnSpc>
                <a:spcPts val="2550"/>
              </a:lnSpc>
              <a:spcBef>
                <a:spcPts val="1950"/>
              </a:spcBef>
            </a:pPr>
            <a:r>
              <a:rPr lang="en-US" sz="2400" u="sng" dirty="0"/>
              <a:t>Test</a:t>
            </a:r>
            <a:r>
              <a:rPr lang="en-US" sz="2400" dirty="0"/>
              <a:t>: Procedure that makes use of an assay for a particular purpose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95022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CTG_PowerPoint_Template_Bilingual_16x9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CCTG_PowerPoint_Template_English_16x9.potx</Template>
  <TotalTime>22737</TotalTime>
  <Words>850</Words>
  <Application>Microsoft Office PowerPoint</Application>
  <PresentationFormat>On-screen Show (16:9)</PresentationFormat>
  <Paragraphs>160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Avenir Black</vt:lpstr>
      <vt:lpstr>Avenir Heavy</vt:lpstr>
      <vt:lpstr>Avenir Medium</vt:lpstr>
      <vt:lpstr>Calibri</vt:lpstr>
      <vt:lpstr>Franklin Gothic Book</vt:lpstr>
      <vt:lpstr>Wingdings</vt:lpstr>
      <vt:lpstr>1_Office Theme</vt:lpstr>
      <vt:lpstr>1_Custom Design</vt:lpstr>
      <vt:lpstr>CCTG_PowerPoint_Template_Bilingual_16x9</vt:lpstr>
      <vt:lpstr>PowerPoint Presentation</vt:lpstr>
      <vt:lpstr>Disclosures – Bratman</vt:lpstr>
      <vt:lpstr>Disclosures – Cottrell</vt:lpstr>
      <vt:lpstr>Learning Objectives</vt:lpstr>
      <vt:lpstr>Case Studies</vt:lpstr>
      <vt:lpstr>Case Study 1</vt:lpstr>
      <vt:lpstr>Case Study 2</vt:lpstr>
      <vt:lpstr>Case Study 3</vt:lpstr>
      <vt:lpstr>“Biomarker” vs “Assay” vs “Test”</vt:lpstr>
      <vt:lpstr>Examples of Biomarkers</vt:lpstr>
      <vt:lpstr>A Renaissance of Biomarker Research</vt:lpstr>
      <vt:lpstr>Biomarker Discovery Framework for Clinical Research</vt:lpstr>
      <vt:lpstr>PowerPoint Presentation</vt:lpstr>
      <vt:lpstr>PowerPoint Presentation</vt:lpstr>
      <vt:lpstr>Blood-based (“Liquid Biopsy) Biomarkers</vt:lpstr>
      <vt:lpstr>Prognostic vs Predictive Biomarkers</vt:lpstr>
      <vt:lpstr>Pharmacodynamic Biomarkers &amp; Surrogate Endpoints</vt:lpstr>
      <vt:lpstr>Path to Validation of Biomarkers</vt:lpstr>
      <vt:lpstr>Validation of Early Detection Biomarkers: Five-Phase Approach</vt:lpstr>
      <vt:lpstr>Biomarkers in Clinical Trials</vt:lpstr>
      <vt:lpstr>Prospective Designs to Demonstrate Biomarker Utility</vt:lpstr>
      <vt:lpstr>Enrichment designs</vt:lpstr>
      <vt:lpstr>Biomarker by treatment interaction design</vt:lpstr>
      <vt:lpstr>Biomarker-strategy designs</vt:lpstr>
      <vt:lpstr>Challenges &amp; Limitations of Biomarkers in Clinical Trials</vt:lpstr>
      <vt:lpstr>Case Studies</vt:lpstr>
      <vt:lpstr>Case Study 1</vt:lpstr>
      <vt:lpstr>Case Study 2</vt:lpstr>
      <vt:lpstr>Case Study 3</vt:lpstr>
    </vt:vector>
  </TitlesOfParts>
  <Company>NCIC Clinical Trials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Smith</dc:creator>
  <cp:lastModifiedBy>DGCC User</cp:lastModifiedBy>
  <cp:revision>745</cp:revision>
  <cp:lastPrinted>2019-09-16T18:45:55Z</cp:lastPrinted>
  <dcterms:created xsi:type="dcterms:W3CDTF">2016-01-26T20:07:45Z</dcterms:created>
  <dcterms:modified xsi:type="dcterms:W3CDTF">2024-08-22T16:58:36Z</dcterms:modified>
</cp:coreProperties>
</file>